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1"/>
  </p:notesMasterIdLst>
  <p:sldIdLst>
    <p:sldId id="257" r:id="rId2"/>
    <p:sldId id="256" r:id="rId3"/>
    <p:sldId id="258" r:id="rId4"/>
    <p:sldId id="259" r:id="rId5"/>
    <p:sldId id="260" r:id="rId6"/>
    <p:sldId id="261" r:id="rId7"/>
    <p:sldId id="262" r:id="rId8"/>
    <p:sldId id="263" r:id="rId9"/>
    <p:sldId id="264" r:id="rId10"/>
  </p:sldIdLst>
  <p:sldSz cx="9144000" cy="6858000" type="screen4x3"/>
  <p:notesSz cx="6858000" cy="9144000"/>
  <p:defaultTextStyle>
    <a:defPPr>
      <a:defRPr lang="sr-Latn-R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>
        <p:scale>
          <a:sx n="90" d="100"/>
          <a:sy n="90" d="100"/>
        </p:scale>
        <p:origin x="-1404" y="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hr-HR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513C3E8-5BA7-4A5F-BDED-8F99FA8EED54}" type="datetimeFigureOut">
              <a:rPr lang="hr-HR" smtClean="0"/>
              <a:t>8.6.2025.</a:t>
            </a:fld>
            <a:endParaRPr lang="hr-HR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hr-HR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hr-H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hr-H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84AAD51-FF66-4485-9A11-4C41D637DC71}" type="slidenum">
              <a:rPr lang="hr-HR" smtClean="0"/>
              <a:t>‹#›</a:t>
            </a:fld>
            <a:endParaRPr lang="hr-HR"/>
          </a:p>
        </p:txBody>
      </p:sp>
    </p:spTree>
    <p:extLst>
      <p:ext uri="{BB962C8B-B14F-4D97-AF65-F5344CB8AC3E}">
        <p14:creationId xmlns:p14="http://schemas.microsoft.com/office/powerpoint/2010/main" val="389604348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hr-HR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84AAD51-FF66-4485-9A11-4C41D637DC71}" type="slidenum">
              <a:rPr lang="hr-HR" smtClean="0"/>
              <a:t>1</a:t>
            </a:fld>
            <a:endParaRPr lang="hr-HR"/>
          </a:p>
        </p:txBody>
      </p:sp>
    </p:spTree>
    <p:extLst>
      <p:ext uri="{BB962C8B-B14F-4D97-AF65-F5344CB8AC3E}">
        <p14:creationId xmlns:p14="http://schemas.microsoft.com/office/powerpoint/2010/main" val="286031475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hr-HR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hr-HR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0F2D6E-B542-400E-B5CF-2116CC705B9A}" type="datetimeFigureOut">
              <a:rPr lang="hr-HR" smtClean="0"/>
              <a:t>8.6.2025.</a:t>
            </a:fld>
            <a:endParaRPr lang="hr-H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r-H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FCDBCF-0288-460D-B1AE-2E25771A22EC}" type="slidenum">
              <a:rPr lang="hr-HR" smtClean="0"/>
              <a:t>‹#›</a:t>
            </a:fld>
            <a:endParaRPr lang="hr-HR"/>
          </a:p>
        </p:txBody>
      </p:sp>
    </p:spTree>
    <p:extLst>
      <p:ext uri="{BB962C8B-B14F-4D97-AF65-F5344CB8AC3E}">
        <p14:creationId xmlns:p14="http://schemas.microsoft.com/office/powerpoint/2010/main" val="343289151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hr-HR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hr-HR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0F2D6E-B542-400E-B5CF-2116CC705B9A}" type="datetimeFigureOut">
              <a:rPr lang="hr-HR" smtClean="0"/>
              <a:t>8.6.2025.</a:t>
            </a:fld>
            <a:endParaRPr lang="hr-H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r-H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FCDBCF-0288-460D-B1AE-2E25771A22EC}" type="slidenum">
              <a:rPr lang="hr-HR" smtClean="0"/>
              <a:t>‹#›</a:t>
            </a:fld>
            <a:endParaRPr lang="hr-HR"/>
          </a:p>
        </p:txBody>
      </p:sp>
    </p:spTree>
    <p:extLst>
      <p:ext uri="{BB962C8B-B14F-4D97-AF65-F5344CB8AC3E}">
        <p14:creationId xmlns:p14="http://schemas.microsoft.com/office/powerpoint/2010/main" val="88041236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hr-HR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0F2D6E-B542-400E-B5CF-2116CC705B9A}" type="datetimeFigureOut">
              <a:rPr lang="hr-HR" smtClean="0"/>
              <a:t>8.6.2025.</a:t>
            </a:fld>
            <a:endParaRPr lang="hr-H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r-H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FCDBCF-0288-460D-B1AE-2E25771A22EC}" type="slidenum">
              <a:rPr lang="hr-HR" smtClean="0"/>
              <a:t>‹#›</a:t>
            </a:fld>
            <a:endParaRPr lang="hr-HR"/>
          </a:p>
        </p:txBody>
      </p:sp>
    </p:spTree>
    <p:extLst>
      <p:ext uri="{BB962C8B-B14F-4D97-AF65-F5344CB8AC3E}">
        <p14:creationId xmlns:p14="http://schemas.microsoft.com/office/powerpoint/2010/main" val="186584476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hr-HR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hr-HR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hr-HR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0F2D6E-B542-400E-B5CF-2116CC705B9A}" type="datetimeFigureOut">
              <a:rPr lang="hr-HR" smtClean="0"/>
              <a:t>8.6.2025.</a:t>
            </a:fld>
            <a:endParaRPr lang="hr-H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r-H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FCDBCF-0288-460D-B1AE-2E25771A22EC}" type="slidenum">
              <a:rPr lang="hr-HR" smtClean="0"/>
              <a:t>‹#›</a:t>
            </a:fld>
            <a:endParaRPr lang="hr-HR"/>
          </a:p>
        </p:txBody>
      </p:sp>
    </p:spTree>
    <p:extLst>
      <p:ext uri="{BB962C8B-B14F-4D97-AF65-F5344CB8AC3E}">
        <p14:creationId xmlns:p14="http://schemas.microsoft.com/office/powerpoint/2010/main" val="229583894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hr-HR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hr-HR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hr-HR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0F2D6E-B542-400E-B5CF-2116CC705B9A}" type="datetimeFigureOut">
              <a:rPr lang="hr-HR" smtClean="0"/>
              <a:t>8.6.2025.</a:t>
            </a:fld>
            <a:endParaRPr lang="hr-HR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r-HR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FCDBCF-0288-460D-B1AE-2E25771A22EC}" type="slidenum">
              <a:rPr lang="hr-HR" smtClean="0"/>
              <a:t>‹#›</a:t>
            </a:fld>
            <a:endParaRPr lang="hr-HR"/>
          </a:p>
        </p:txBody>
      </p:sp>
    </p:spTree>
    <p:extLst>
      <p:ext uri="{BB962C8B-B14F-4D97-AF65-F5344CB8AC3E}">
        <p14:creationId xmlns:p14="http://schemas.microsoft.com/office/powerpoint/2010/main" val="31592250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hr-HR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0F2D6E-B542-400E-B5CF-2116CC705B9A}" type="datetimeFigureOut">
              <a:rPr lang="hr-HR" smtClean="0"/>
              <a:t>8.6.2025.</a:t>
            </a:fld>
            <a:endParaRPr lang="hr-H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r-H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FCDBCF-0288-460D-B1AE-2E25771A22EC}" type="slidenum">
              <a:rPr lang="hr-HR" smtClean="0"/>
              <a:t>‹#›</a:t>
            </a:fld>
            <a:endParaRPr lang="hr-HR"/>
          </a:p>
        </p:txBody>
      </p:sp>
    </p:spTree>
    <p:extLst>
      <p:ext uri="{BB962C8B-B14F-4D97-AF65-F5344CB8AC3E}">
        <p14:creationId xmlns:p14="http://schemas.microsoft.com/office/powerpoint/2010/main" val="344971271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0F2D6E-B542-400E-B5CF-2116CC705B9A}" type="datetimeFigureOut">
              <a:rPr lang="hr-HR" smtClean="0"/>
              <a:t>8.6.2025.</a:t>
            </a:fld>
            <a:endParaRPr lang="hr-HR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r-H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FCDBCF-0288-460D-B1AE-2E25771A22EC}" type="slidenum">
              <a:rPr lang="hr-HR" smtClean="0"/>
              <a:t>‹#›</a:t>
            </a:fld>
            <a:endParaRPr lang="hr-HR"/>
          </a:p>
        </p:txBody>
      </p:sp>
    </p:spTree>
    <p:extLst>
      <p:ext uri="{BB962C8B-B14F-4D97-AF65-F5344CB8AC3E}">
        <p14:creationId xmlns:p14="http://schemas.microsoft.com/office/powerpoint/2010/main" val="192388629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hr-HR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hr-HR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0F2D6E-B542-400E-B5CF-2116CC705B9A}" type="datetimeFigureOut">
              <a:rPr lang="hr-HR" smtClean="0"/>
              <a:t>8.6.2025.</a:t>
            </a:fld>
            <a:endParaRPr lang="hr-H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r-H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FCDBCF-0288-460D-B1AE-2E25771A22EC}" type="slidenum">
              <a:rPr lang="hr-HR" smtClean="0"/>
              <a:t>‹#›</a:t>
            </a:fld>
            <a:endParaRPr lang="hr-HR"/>
          </a:p>
        </p:txBody>
      </p:sp>
    </p:spTree>
    <p:extLst>
      <p:ext uri="{BB962C8B-B14F-4D97-AF65-F5344CB8AC3E}">
        <p14:creationId xmlns:p14="http://schemas.microsoft.com/office/powerpoint/2010/main" val="281210532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hr-HR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hr-HR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0F2D6E-B542-400E-B5CF-2116CC705B9A}" type="datetimeFigureOut">
              <a:rPr lang="hr-HR" smtClean="0"/>
              <a:t>8.6.2025.</a:t>
            </a:fld>
            <a:endParaRPr lang="hr-H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r-H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FCDBCF-0288-460D-B1AE-2E25771A22EC}" type="slidenum">
              <a:rPr lang="hr-HR" smtClean="0"/>
              <a:t>‹#›</a:t>
            </a:fld>
            <a:endParaRPr lang="hr-HR"/>
          </a:p>
        </p:txBody>
      </p:sp>
    </p:spTree>
    <p:extLst>
      <p:ext uri="{BB962C8B-B14F-4D97-AF65-F5344CB8AC3E}">
        <p14:creationId xmlns:p14="http://schemas.microsoft.com/office/powerpoint/2010/main" val="184103892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hr-HR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hr-HR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0F2D6E-B542-400E-B5CF-2116CC705B9A}" type="datetimeFigureOut">
              <a:rPr lang="hr-HR" smtClean="0"/>
              <a:t>8.6.2025.</a:t>
            </a:fld>
            <a:endParaRPr lang="hr-H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r-H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FCDBCF-0288-460D-B1AE-2E25771A22EC}" type="slidenum">
              <a:rPr lang="hr-HR" smtClean="0"/>
              <a:t>‹#›</a:t>
            </a:fld>
            <a:endParaRPr lang="hr-HR"/>
          </a:p>
        </p:txBody>
      </p:sp>
    </p:spTree>
    <p:extLst>
      <p:ext uri="{BB962C8B-B14F-4D97-AF65-F5344CB8AC3E}">
        <p14:creationId xmlns:p14="http://schemas.microsoft.com/office/powerpoint/2010/main" val="424188272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hr-HR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hr-HR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0F2D6E-B542-400E-B5CF-2116CC705B9A}" type="datetimeFigureOut">
              <a:rPr lang="hr-HR" smtClean="0"/>
              <a:t>8.6.2025.</a:t>
            </a:fld>
            <a:endParaRPr lang="hr-H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r-H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FCDBCF-0288-460D-B1AE-2E25771A22EC}" type="slidenum">
              <a:rPr lang="hr-HR" smtClean="0"/>
              <a:t>‹#›</a:t>
            </a:fld>
            <a:endParaRPr lang="hr-HR"/>
          </a:p>
        </p:txBody>
      </p:sp>
    </p:spTree>
    <p:extLst>
      <p:ext uri="{BB962C8B-B14F-4D97-AF65-F5344CB8AC3E}">
        <p14:creationId xmlns:p14="http://schemas.microsoft.com/office/powerpoint/2010/main" val="27274404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hr-HR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hr-HR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E0F2D6E-B542-400E-B5CF-2116CC705B9A}" type="datetimeFigureOut">
              <a:rPr lang="hr-HR" smtClean="0"/>
              <a:t>8.6.2025.</a:t>
            </a:fld>
            <a:endParaRPr lang="hr-H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hr-H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4FCDBCF-0288-460D-B1AE-2E25771A22EC}" type="slidenum">
              <a:rPr lang="hr-HR" smtClean="0"/>
              <a:t>‹#›</a:t>
            </a:fld>
            <a:endParaRPr lang="hr-HR"/>
          </a:p>
        </p:txBody>
      </p:sp>
    </p:spTree>
    <p:extLst>
      <p:ext uri="{BB962C8B-B14F-4D97-AF65-F5344CB8AC3E}">
        <p14:creationId xmlns:p14="http://schemas.microsoft.com/office/powerpoint/2010/main" val="241216511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sr-Latn-R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13" Type="http://schemas.openxmlformats.org/officeDocument/2006/relationships/image" Target="../media/image11.png"/><Relationship Id="rId18" Type="http://schemas.openxmlformats.org/officeDocument/2006/relationships/image" Target="../media/image16.png"/><Relationship Id="rId3" Type="http://schemas.openxmlformats.org/officeDocument/2006/relationships/image" Target="../media/image1.png"/><Relationship Id="rId7" Type="http://schemas.openxmlformats.org/officeDocument/2006/relationships/image" Target="../media/image5.png"/><Relationship Id="rId12" Type="http://schemas.openxmlformats.org/officeDocument/2006/relationships/image" Target="../media/image10.png"/><Relationship Id="rId17" Type="http://schemas.openxmlformats.org/officeDocument/2006/relationships/image" Target="../media/image15.png"/><Relationship Id="rId2" Type="http://schemas.openxmlformats.org/officeDocument/2006/relationships/notesSlide" Target="../notesSlides/notesSlide1.xml"/><Relationship Id="rId16" Type="http://schemas.openxmlformats.org/officeDocument/2006/relationships/image" Target="../media/image14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.png"/><Relationship Id="rId11" Type="http://schemas.openxmlformats.org/officeDocument/2006/relationships/image" Target="../media/image9.png"/><Relationship Id="rId5" Type="http://schemas.openxmlformats.org/officeDocument/2006/relationships/image" Target="../media/image3.png"/><Relationship Id="rId15" Type="http://schemas.openxmlformats.org/officeDocument/2006/relationships/image" Target="../media/image13.png"/><Relationship Id="rId10" Type="http://schemas.openxmlformats.org/officeDocument/2006/relationships/image" Target="../media/image8.png"/><Relationship Id="rId4" Type="http://schemas.openxmlformats.org/officeDocument/2006/relationships/image" Target="../media/image2.png"/><Relationship Id="rId9" Type="http://schemas.openxmlformats.org/officeDocument/2006/relationships/image" Target="../media/image7.png"/><Relationship Id="rId14" Type="http://schemas.openxmlformats.org/officeDocument/2006/relationships/image" Target="../media/image12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hyperlink" Target="https://makecode.microbit.org/" TargetMode="Externa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2.jpeg"/><Relationship Id="rId4" Type="http://schemas.openxmlformats.org/officeDocument/2006/relationships/image" Target="../media/image21.pn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gif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gif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hr-HR" dirty="0"/>
          </a:p>
        </p:txBody>
      </p:sp>
      <p:graphicFrame>
        <p:nvGraphicFramePr>
          <p:cNvPr id="5" name="Content Placeholder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300738269"/>
              </p:ext>
            </p:extLst>
          </p:nvPr>
        </p:nvGraphicFramePr>
        <p:xfrm>
          <a:off x="251520" y="404664"/>
          <a:ext cx="8568952" cy="561662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142238"/>
                <a:gridCol w="2142238"/>
                <a:gridCol w="2142238"/>
                <a:gridCol w="2142238"/>
              </a:tblGrid>
              <a:tr h="936104">
                <a:tc>
                  <a:txBody>
                    <a:bodyPr/>
                    <a:lstStyle/>
                    <a:p>
                      <a:pPr algn="ctr"/>
                      <a:endParaRPr lang="hr-HR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hr-HR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hr-HR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hr-HR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936104">
                <a:tc>
                  <a:txBody>
                    <a:bodyPr/>
                    <a:lstStyle/>
                    <a:p>
                      <a:pPr algn="ctr"/>
                      <a:endParaRPr lang="hr-HR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hr-HR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hr-HR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hr-HR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936104">
                <a:tc>
                  <a:txBody>
                    <a:bodyPr/>
                    <a:lstStyle/>
                    <a:p>
                      <a:pPr algn="ctr"/>
                      <a:endParaRPr lang="hr-HR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hr-HR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hr-HR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hr-HR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936104">
                <a:tc>
                  <a:txBody>
                    <a:bodyPr/>
                    <a:lstStyle/>
                    <a:p>
                      <a:pPr algn="ctr"/>
                      <a:endParaRPr lang="hr-HR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hr-HR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hr-HR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hr-HR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936104">
                <a:tc>
                  <a:txBody>
                    <a:bodyPr/>
                    <a:lstStyle/>
                    <a:p>
                      <a:pPr algn="ctr"/>
                      <a:r>
                        <a:rPr lang="hr-HR" b="1" dirty="0" smtClean="0">
                          <a:solidFill>
                            <a:schemeClr val="tx1"/>
                          </a:solidFill>
                        </a:rPr>
                        <a:t>DJED MRAZ</a:t>
                      </a:r>
                      <a:endParaRPr lang="hr-HR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381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hr-HR" b="1" dirty="0" smtClean="0">
                          <a:solidFill>
                            <a:schemeClr val="tx1"/>
                          </a:solidFill>
                        </a:rPr>
                        <a:t>BOŽIĆNO</a:t>
                      </a:r>
                      <a:r>
                        <a:rPr lang="hr-HR" b="1" baseline="0" dirty="0" smtClean="0">
                          <a:solidFill>
                            <a:schemeClr val="tx1"/>
                          </a:solidFill>
                        </a:rPr>
                        <a:t> ODIJELO</a:t>
                      </a:r>
                      <a:endParaRPr lang="hr-HR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381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hr-HR" b="1" dirty="0" smtClean="0">
                          <a:solidFill>
                            <a:schemeClr val="tx1"/>
                          </a:solidFill>
                        </a:rPr>
                        <a:t>POKLONI</a:t>
                      </a:r>
                      <a:endParaRPr lang="hr-HR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381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hr-HR" b="1" dirty="0" smtClean="0">
                          <a:solidFill>
                            <a:schemeClr val="tx1"/>
                          </a:solidFill>
                        </a:rPr>
                        <a:t>BOR</a:t>
                      </a:r>
                      <a:endParaRPr lang="hr-HR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381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936104">
                <a:tc gridSpan="4">
                  <a:txBody>
                    <a:bodyPr/>
                    <a:lstStyle/>
                    <a:p>
                      <a:pPr algn="ctr"/>
                      <a:r>
                        <a:rPr lang="hr-HR" sz="3200" b="1" dirty="0" smtClean="0">
                          <a:solidFill>
                            <a:srgbClr val="C00000"/>
                          </a:solidFill>
                          <a:latin typeface="Arial Black" panose="020B0A04020102020204" pitchFamily="34" charset="0"/>
                        </a:rPr>
                        <a:t>BOŽIĆ</a:t>
                      </a:r>
                      <a:endParaRPr lang="hr-HR" sz="3200" b="1" dirty="0">
                        <a:solidFill>
                          <a:srgbClr val="C00000"/>
                        </a:solidFill>
                        <a:latin typeface="Arial Black" panose="020B0A04020102020204" pitchFamily="34" charset="0"/>
                      </a:endParaRPr>
                    </a:p>
                  </a:txBody>
                  <a:tcPr anchor="ctr">
                    <a:lnL w="5715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hr-HR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hr-H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hr-H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pic>
        <p:nvPicPr>
          <p:cNvPr id="1026" name="Picture 2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4170" b="11134"/>
          <a:stretch/>
        </p:blipFill>
        <p:spPr bwMode="auto">
          <a:xfrm>
            <a:off x="755576" y="443934"/>
            <a:ext cx="1160001" cy="8664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412" b="12205"/>
          <a:stretch/>
        </p:blipFill>
        <p:spPr bwMode="auto">
          <a:xfrm>
            <a:off x="755577" y="1446662"/>
            <a:ext cx="1018446" cy="77792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8" name="Picture 4"/>
          <p:cNvPicPr>
            <a:picLocks noChangeAspect="1" noChangeArrowheads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10" t="14967" r="8106" b="17259"/>
          <a:stretch/>
        </p:blipFill>
        <p:spPr bwMode="auto">
          <a:xfrm>
            <a:off x="425746" y="3454756"/>
            <a:ext cx="1678108" cy="48026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30" name="Picture 6"/>
          <p:cNvPicPr>
            <a:picLocks noChangeAspect="1" noChangeArrowheads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3887" b="16711"/>
          <a:stretch/>
        </p:blipFill>
        <p:spPr bwMode="auto">
          <a:xfrm>
            <a:off x="718339" y="2348879"/>
            <a:ext cx="1234471" cy="78970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31" name="Picture 7"/>
          <p:cNvPicPr>
            <a:picLocks noChangeAspect="1" noChangeArrowheads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660" t="22666" r="10236" b="22001"/>
          <a:stretch/>
        </p:blipFill>
        <p:spPr bwMode="auto">
          <a:xfrm>
            <a:off x="2843808" y="443934"/>
            <a:ext cx="1268515" cy="85489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32" name="Picture 8"/>
          <p:cNvPicPr>
            <a:picLocks noChangeAspect="1" noChangeArrowheads="1"/>
          </p:cNvPicPr>
          <p:nvPr/>
        </p:nvPicPr>
        <p:blipFill rotWithShape="1"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660" t="23912" r="8594" b="6316"/>
          <a:stretch/>
        </p:blipFill>
        <p:spPr bwMode="auto">
          <a:xfrm>
            <a:off x="2871893" y="1407505"/>
            <a:ext cx="980707" cy="81708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33" name="Picture 9"/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71893" y="2372226"/>
            <a:ext cx="1124042" cy="69673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34" name="Picture 10"/>
          <p:cNvPicPr>
            <a:picLocks noChangeAspect="1" noChangeArrowheads="1"/>
          </p:cNvPicPr>
          <p:nvPr/>
        </p:nvPicPr>
        <p:blipFill rotWithShape="1"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5376" t="65595" r="33949" b="24738"/>
          <a:stretch/>
        </p:blipFill>
        <p:spPr bwMode="auto">
          <a:xfrm>
            <a:off x="2505957" y="3444273"/>
            <a:ext cx="1944216" cy="5635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35" name="Picture 11"/>
          <p:cNvPicPr>
            <a:picLocks noChangeAspect="1" noChangeArrowheads="1"/>
          </p:cNvPicPr>
          <p:nvPr/>
        </p:nvPicPr>
        <p:blipFill rotWithShape="1"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797" b="4617"/>
          <a:stretch/>
        </p:blipFill>
        <p:spPr bwMode="auto">
          <a:xfrm>
            <a:off x="5004048" y="443444"/>
            <a:ext cx="1177952" cy="85489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36" name="Picture 12"/>
          <p:cNvPicPr>
            <a:picLocks noChangeAspect="1" noChangeArrowheads="1"/>
          </p:cNvPicPr>
          <p:nvPr/>
        </p:nvPicPr>
        <p:blipFill rotWithShape="1"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905" b="6401"/>
          <a:stretch/>
        </p:blipFill>
        <p:spPr bwMode="auto">
          <a:xfrm>
            <a:off x="5142987" y="1431964"/>
            <a:ext cx="900073" cy="80731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37" name="Picture 13"/>
          <p:cNvPicPr>
            <a:picLocks noChangeAspect="1" noChangeArrowheads="1"/>
          </p:cNvPicPr>
          <p:nvPr/>
        </p:nvPicPr>
        <p:blipFill rotWithShape="1"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6887"/>
          <a:stretch/>
        </p:blipFill>
        <p:spPr bwMode="auto">
          <a:xfrm>
            <a:off x="5101880" y="2348879"/>
            <a:ext cx="1080120" cy="78970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38" name="Picture 14"/>
          <p:cNvPicPr>
            <a:picLocks noChangeAspect="1" noChangeArrowheads="1"/>
          </p:cNvPicPr>
          <p:nvPr/>
        </p:nvPicPr>
        <p:blipFill rotWithShape="1"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7550" b="22838"/>
          <a:stretch/>
        </p:blipFill>
        <p:spPr bwMode="auto">
          <a:xfrm>
            <a:off x="4643464" y="3349556"/>
            <a:ext cx="1955199" cy="72751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39" name="Picture 15"/>
          <p:cNvPicPr>
            <a:picLocks noChangeAspect="1" noChangeArrowheads="1"/>
          </p:cNvPicPr>
          <p:nvPr/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0800000" flipV="1">
            <a:off x="7308304" y="443934"/>
            <a:ext cx="824608" cy="8823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40" name="Picture 16"/>
          <p:cNvPicPr>
            <a:picLocks noChangeAspect="1" noChangeArrowheads="1"/>
          </p:cNvPicPr>
          <p:nvPr/>
        </p:nvPicPr>
        <p:blipFill rotWithShape="1">
          <a:blip r:embed="rId1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372" t="14783" r="3048" b="25071"/>
          <a:stretch/>
        </p:blipFill>
        <p:spPr bwMode="auto">
          <a:xfrm>
            <a:off x="7092280" y="1388659"/>
            <a:ext cx="1040632" cy="86235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41" name="Picture 17"/>
          <p:cNvPicPr>
            <a:picLocks noChangeAspect="1" noChangeArrowheads="1"/>
          </p:cNvPicPr>
          <p:nvPr/>
        </p:nvPicPr>
        <p:blipFill rotWithShape="1">
          <a:blip r:embed="rId1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0702" r="25694"/>
          <a:stretch/>
        </p:blipFill>
        <p:spPr bwMode="auto">
          <a:xfrm>
            <a:off x="6810320" y="3318440"/>
            <a:ext cx="1965546" cy="7586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42" name="Picture 18"/>
          <p:cNvPicPr>
            <a:picLocks noChangeAspect="1" noChangeArrowheads="1"/>
          </p:cNvPicPr>
          <p:nvPr/>
        </p:nvPicPr>
        <p:blipFill rotWithShape="1">
          <a:blip r:embed="rId1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154" b="8043"/>
          <a:stretch/>
        </p:blipFill>
        <p:spPr bwMode="auto">
          <a:xfrm>
            <a:off x="7123931" y="2348879"/>
            <a:ext cx="977330" cy="78970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8" name="Rectangle 7"/>
          <p:cNvSpPr/>
          <p:nvPr/>
        </p:nvSpPr>
        <p:spPr>
          <a:xfrm>
            <a:off x="323528" y="443934"/>
            <a:ext cx="2016224" cy="882331"/>
          </a:xfrm>
          <a:prstGeom prst="rect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hr-HR" sz="3200" dirty="0" smtClean="0">
                <a:latin typeface="Arial Black" panose="020B0A04020102020204" pitchFamily="34" charset="0"/>
              </a:rPr>
              <a:t>A1</a:t>
            </a:r>
            <a:endParaRPr lang="hr-HR" sz="3200" dirty="0">
              <a:latin typeface="Arial Black" panose="020B0A04020102020204" pitchFamily="34" charset="0"/>
            </a:endParaRPr>
          </a:p>
        </p:txBody>
      </p:sp>
      <p:sp>
        <p:nvSpPr>
          <p:cNvPr id="26" name="Rectangle 25"/>
          <p:cNvSpPr/>
          <p:nvPr/>
        </p:nvSpPr>
        <p:spPr>
          <a:xfrm>
            <a:off x="327464" y="1351907"/>
            <a:ext cx="2016224" cy="923413"/>
          </a:xfrm>
          <a:prstGeom prst="rect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hr-HR" sz="3200" dirty="0" smtClean="0">
                <a:latin typeface="Arial Black" panose="020B0A04020102020204" pitchFamily="34" charset="0"/>
              </a:rPr>
              <a:t>A2</a:t>
            </a:r>
            <a:endParaRPr lang="hr-HR" sz="3200" dirty="0">
              <a:latin typeface="Arial Black" panose="020B0A04020102020204" pitchFamily="34" charset="0"/>
            </a:endParaRPr>
          </a:p>
        </p:txBody>
      </p:sp>
      <p:sp>
        <p:nvSpPr>
          <p:cNvPr id="27" name="Rectangle 26"/>
          <p:cNvSpPr/>
          <p:nvPr/>
        </p:nvSpPr>
        <p:spPr>
          <a:xfrm>
            <a:off x="323528" y="2275320"/>
            <a:ext cx="2016224" cy="929832"/>
          </a:xfrm>
          <a:prstGeom prst="rect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hr-HR" sz="3200" dirty="0" smtClean="0">
                <a:latin typeface="Arial Black" panose="020B0A04020102020204" pitchFamily="34" charset="0"/>
              </a:rPr>
              <a:t>A3</a:t>
            </a:r>
            <a:endParaRPr lang="hr-HR" sz="3200" dirty="0">
              <a:latin typeface="Arial Black" panose="020B0A04020102020204" pitchFamily="34" charset="0"/>
            </a:endParaRPr>
          </a:p>
        </p:txBody>
      </p:sp>
      <p:sp>
        <p:nvSpPr>
          <p:cNvPr id="28" name="Rectangle 27"/>
          <p:cNvSpPr/>
          <p:nvPr/>
        </p:nvSpPr>
        <p:spPr>
          <a:xfrm>
            <a:off x="323528" y="3217193"/>
            <a:ext cx="2016224" cy="931887"/>
          </a:xfrm>
          <a:prstGeom prst="rect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hr-HR" sz="3200" dirty="0" smtClean="0">
                <a:latin typeface="Arial Black" panose="020B0A04020102020204" pitchFamily="34" charset="0"/>
              </a:rPr>
              <a:t>A4</a:t>
            </a:r>
            <a:endParaRPr lang="hr-HR" sz="3200" dirty="0">
              <a:latin typeface="Arial Black" panose="020B0A04020102020204" pitchFamily="34" charset="0"/>
            </a:endParaRPr>
          </a:p>
        </p:txBody>
      </p:sp>
      <p:sp>
        <p:nvSpPr>
          <p:cNvPr id="29" name="Rectangle 28"/>
          <p:cNvSpPr/>
          <p:nvPr/>
        </p:nvSpPr>
        <p:spPr>
          <a:xfrm>
            <a:off x="2451650" y="416015"/>
            <a:ext cx="2016224" cy="866463"/>
          </a:xfrm>
          <a:prstGeom prst="rect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hr-HR" sz="3200" dirty="0" smtClean="0">
                <a:latin typeface="Arial Black" panose="020B0A04020102020204" pitchFamily="34" charset="0"/>
              </a:rPr>
              <a:t>B1</a:t>
            </a:r>
            <a:endParaRPr lang="hr-HR" sz="3200" dirty="0">
              <a:latin typeface="Arial Black" panose="020B0A04020102020204" pitchFamily="34" charset="0"/>
            </a:endParaRPr>
          </a:p>
        </p:txBody>
      </p:sp>
      <p:sp>
        <p:nvSpPr>
          <p:cNvPr id="30" name="Rectangle 29"/>
          <p:cNvSpPr/>
          <p:nvPr/>
        </p:nvSpPr>
        <p:spPr>
          <a:xfrm>
            <a:off x="2451650" y="1326028"/>
            <a:ext cx="2016224" cy="940617"/>
          </a:xfrm>
          <a:prstGeom prst="rect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hr-HR" sz="3200" dirty="0" smtClean="0">
                <a:latin typeface="Arial Black" panose="020B0A04020102020204" pitchFamily="34" charset="0"/>
              </a:rPr>
              <a:t>B2</a:t>
            </a:r>
            <a:endParaRPr lang="hr-HR" sz="3200" dirty="0">
              <a:latin typeface="Arial Black" panose="020B0A04020102020204" pitchFamily="34" charset="0"/>
            </a:endParaRPr>
          </a:p>
        </p:txBody>
      </p:sp>
      <p:sp>
        <p:nvSpPr>
          <p:cNvPr id="31" name="Rectangle 30"/>
          <p:cNvSpPr/>
          <p:nvPr/>
        </p:nvSpPr>
        <p:spPr>
          <a:xfrm>
            <a:off x="2451650" y="2315123"/>
            <a:ext cx="2016224" cy="916803"/>
          </a:xfrm>
          <a:prstGeom prst="rect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hr-HR" sz="3200" dirty="0" smtClean="0">
                <a:latin typeface="Arial Black" panose="020B0A04020102020204" pitchFamily="34" charset="0"/>
              </a:rPr>
              <a:t>B3</a:t>
            </a:r>
            <a:endParaRPr lang="hr-HR" sz="3200" dirty="0">
              <a:latin typeface="Arial Black" panose="020B0A04020102020204" pitchFamily="34" charset="0"/>
            </a:endParaRPr>
          </a:p>
        </p:txBody>
      </p:sp>
      <p:sp>
        <p:nvSpPr>
          <p:cNvPr id="32" name="Rectangle 31"/>
          <p:cNvSpPr/>
          <p:nvPr/>
        </p:nvSpPr>
        <p:spPr>
          <a:xfrm>
            <a:off x="2451650" y="3269975"/>
            <a:ext cx="2016224" cy="866463"/>
          </a:xfrm>
          <a:prstGeom prst="rect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hr-HR" sz="3200" dirty="0" smtClean="0">
                <a:latin typeface="Arial Black" panose="020B0A04020102020204" pitchFamily="34" charset="0"/>
              </a:rPr>
              <a:t>B4</a:t>
            </a:r>
            <a:endParaRPr lang="hr-HR" sz="3200" dirty="0">
              <a:latin typeface="Arial Black" panose="020B0A04020102020204" pitchFamily="34" charset="0"/>
            </a:endParaRPr>
          </a:p>
        </p:txBody>
      </p:sp>
      <p:sp>
        <p:nvSpPr>
          <p:cNvPr id="33" name="Rectangle 32"/>
          <p:cNvSpPr/>
          <p:nvPr/>
        </p:nvSpPr>
        <p:spPr>
          <a:xfrm>
            <a:off x="4584912" y="443934"/>
            <a:ext cx="2031812" cy="866463"/>
          </a:xfrm>
          <a:prstGeom prst="rect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hr-HR" sz="3200" dirty="0">
                <a:latin typeface="Arial Black" panose="020B0A04020102020204" pitchFamily="34" charset="0"/>
              </a:rPr>
              <a:t>C</a:t>
            </a:r>
            <a:r>
              <a:rPr lang="hr-HR" sz="3200" dirty="0" smtClean="0">
                <a:latin typeface="Arial Black" panose="020B0A04020102020204" pitchFamily="34" charset="0"/>
              </a:rPr>
              <a:t>1</a:t>
            </a:r>
            <a:endParaRPr lang="hr-HR" sz="3200" dirty="0">
              <a:latin typeface="Arial Black" panose="020B0A04020102020204" pitchFamily="34" charset="0"/>
            </a:endParaRPr>
          </a:p>
        </p:txBody>
      </p:sp>
      <p:sp>
        <p:nvSpPr>
          <p:cNvPr id="34" name="Rectangle 33"/>
          <p:cNvSpPr/>
          <p:nvPr/>
        </p:nvSpPr>
        <p:spPr>
          <a:xfrm>
            <a:off x="4584912" y="1351907"/>
            <a:ext cx="2016224" cy="923413"/>
          </a:xfrm>
          <a:prstGeom prst="rect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hr-HR" sz="3200" dirty="0" smtClean="0">
                <a:latin typeface="Arial Black" panose="020B0A04020102020204" pitchFamily="34" charset="0"/>
              </a:rPr>
              <a:t>C</a:t>
            </a:r>
            <a:r>
              <a:rPr lang="hr-HR" sz="3200" dirty="0">
                <a:latin typeface="Arial Black" panose="020B0A04020102020204" pitchFamily="34" charset="0"/>
              </a:rPr>
              <a:t>2</a:t>
            </a:r>
          </a:p>
        </p:txBody>
      </p:sp>
      <p:sp>
        <p:nvSpPr>
          <p:cNvPr id="35" name="Rectangle 34"/>
          <p:cNvSpPr/>
          <p:nvPr/>
        </p:nvSpPr>
        <p:spPr>
          <a:xfrm>
            <a:off x="4600499" y="2319233"/>
            <a:ext cx="2016224" cy="866463"/>
          </a:xfrm>
          <a:prstGeom prst="rect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hr-HR" sz="3200" dirty="0" smtClean="0">
                <a:latin typeface="Arial Black" panose="020B0A04020102020204" pitchFamily="34" charset="0"/>
              </a:rPr>
              <a:t>C</a:t>
            </a:r>
            <a:r>
              <a:rPr lang="hr-HR" sz="3200" dirty="0">
                <a:latin typeface="Arial Black" panose="020B0A04020102020204" pitchFamily="34" charset="0"/>
              </a:rPr>
              <a:t>3</a:t>
            </a:r>
          </a:p>
        </p:txBody>
      </p:sp>
      <p:sp>
        <p:nvSpPr>
          <p:cNvPr id="36" name="Rectangle 35"/>
          <p:cNvSpPr/>
          <p:nvPr/>
        </p:nvSpPr>
        <p:spPr>
          <a:xfrm>
            <a:off x="4600499" y="3233188"/>
            <a:ext cx="2016224" cy="866463"/>
          </a:xfrm>
          <a:prstGeom prst="rect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hr-HR" sz="3200" dirty="0" smtClean="0">
                <a:latin typeface="Arial Black" panose="020B0A04020102020204" pitchFamily="34" charset="0"/>
              </a:rPr>
              <a:t>C</a:t>
            </a:r>
            <a:r>
              <a:rPr lang="hr-HR" sz="3200" dirty="0">
                <a:latin typeface="Arial Black" panose="020B0A04020102020204" pitchFamily="34" charset="0"/>
              </a:rPr>
              <a:t>4</a:t>
            </a:r>
          </a:p>
        </p:txBody>
      </p:sp>
      <p:sp>
        <p:nvSpPr>
          <p:cNvPr id="37" name="Rectangle 36"/>
          <p:cNvSpPr/>
          <p:nvPr/>
        </p:nvSpPr>
        <p:spPr>
          <a:xfrm>
            <a:off x="6712496" y="437659"/>
            <a:ext cx="2063370" cy="866463"/>
          </a:xfrm>
          <a:prstGeom prst="rect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hr-HR" sz="3200" dirty="0" smtClean="0">
                <a:latin typeface="Arial Black" panose="020B0A04020102020204" pitchFamily="34" charset="0"/>
              </a:rPr>
              <a:t>D1</a:t>
            </a:r>
            <a:endParaRPr lang="hr-HR" sz="3200" dirty="0">
              <a:latin typeface="Arial Black" panose="020B0A04020102020204" pitchFamily="34" charset="0"/>
            </a:endParaRPr>
          </a:p>
        </p:txBody>
      </p:sp>
      <p:sp>
        <p:nvSpPr>
          <p:cNvPr id="38" name="Rectangle 37"/>
          <p:cNvSpPr/>
          <p:nvPr/>
        </p:nvSpPr>
        <p:spPr>
          <a:xfrm>
            <a:off x="6712496" y="1380381"/>
            <a:ext cx="2063370" cy="866463"/>
          </a:xfrm>
          <a:prstGeom prst="rect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hr-HR" sz="3200" dirty="0" smtClean="0">
                <a:latin typeface="Arial Black" panose="020B0A04020102020204" pitchFamily="34" charset="0"/>
              </a:rPr>
              <a:t>D2</a:t>
            </a:r>
            <a:endParaRPr lang="hr-HR" sz="3200" dirty="0">
              <a:latin typeface="Arial Black" panose="020B0A04020102020204" pitchFamily="34" charset="0"/>
            </a:endParaRPr>
          </a:p>
        </p:txBody>
      </p:sp>
      <p:sp>
        <p:nvSpPr>
          <p:cNvPr id="39" name="Rectangle 38"/>
          <p:cNvSpPr/>
          <p:nvPr/>
        </p:nvSpPr>
        <p:spPr>
          <a:xfrm>
            <a:off x="6712496" y="2307004"/>
            <a:ext cx="2063370" cy="878692"/>
          </a:xfrm>
          <a:prstGeom prst="rect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hr-HR" sz="3200" dirty="0" smtClean="0">
                <a:latin typeface="Arial Black" panose="020B0A04020102020204" pitchFamily="34" charset="0"/>
              </a:rPr>
              <a:t>D3</a:t>
            </a:r>
            <a:endParaRPr lang="hr-HR" sz="3200" dirty="0">
              <a:latin typeface="Arial Black" panose="020B0A04020102020204" pitchFamily="34" charset="0"/>
            </a:endParaRPr>
          </a:p>
        </p:txBody>
      </p:sp>
      <p:sp>
        <p:nvSpPr>
          <p:cNvPr id="40" name="Rectangle 39"/>
          <p:cNvSpPr/>
          <p:nvPr/>
        </p:nvSpPr>
        <p:spPr>
          <a:xfrm>
            <a:off x="6712496" y="3217193"/>
            <a:ext cx="2063370" cy="919245"/>
          </a:xfrm>
          <a:prstGeom prst="rect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hr-HR" sz="3200" dirty="0" smtClean="0">
                <a:latin typeface="Arial Black" panose="020B0A04020102020204" pitchFamily="34" charset="0"/>
              </a:rPr>
              <a:t>D4</a:t>
            </a:r>
            <a:endParaRPr lang="hr-HR" sz="3200" dirty="0">
              <a:latin typeface="Arial Black" panose="020B0A04020102020204" pitchFamily="34" charset="0"/>
            </a:endParaRPr>
          </a:p>
        </p:txBody>
      </p:sp>
      <p:sp>
        <p:nvSpPr>
          <p:cNvPr id="41" name="Rectangle 40"/>
          <p:cNvSpPr/>
          <p:nvPr/>
        </p:nvSpPr>
        <p:spPr>
          <a:xfrm>
            <a:off x="323528" y="4191375"/>
            <a:ext cx="2011023" cy="866463"/>
          </a:xfrm>
          <a:prstGeom prst="rect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hr-HR" sz="2800" dirty="0" smtClean="0">
                <a:latin typeface="Arial Black" panose="020B0A04020102020204" pitchFamily="34" charset="0"/>
              </a:rPr>
              <a:t>POJAM A</a:t>
            </a:r>
            <a:endParaRPr lang="hr-HR" sz="2800" dirty="0">
              <a:latin typeface="Arial Black" panose="020B0A04020102020204" pitchFamily="34" charset="0"/>
            </a:endParaRPr>
          </a:p>
        </p:txBody>
      </p:sp>
      <p:sp>
        <p:nvSpPr>
          <p:cNvPr id="42" name="Rectangle 41"/>
          <p:cNvSpPr/>
          <p:nvPr/>
        </p:nvSpPr>
        <p:spPr>
          <a:xfrm>
            <a:off x="2468222" y="4197755"/>
            <a:ext cx="2019685" cy="866463"/>
          </a:xfrm>
          <a:prstGeom prst="rect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hr-HR" sz="2800" dirty="0" smtClean="0">
                <a:latin typeface="Arial Black" panose="020B0A04020102020204" pitchFamily="34" charset="0"/>
              </a:rPr>
              <a:t>POJAM B</a:t>
            </a:r>
            <a:endParaRPr lang="hr-HR" sz="2800" dirty="0">
              <a:latin typeface="Arial Black" panose="020B0A04020102020204" pitchFamily="34" charset="0"/>
            </a:endParaRPr>
          </a:p>
        </p:txBody>
      </p:sp>
      <p:sp>
        <p:nvSpPr>
          <p:cNvPr id="43" name="Rectangle 42"/>
          <p:cNvSpPr/>
          <p:nvPr/>
        </p:nvSpPr>
        <p:spPr>
          <a:xfrm>
            <a:off x="4600796" y="4191375"/>
            <a:ext cx="2019685" cy="866463"/>
          </a:xfrm>
          <a:prstGeom prst="rect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hr-HR" sz="2800" dirty="0" smtClean="0">
                <a:latin typeface="Arial Black" panose="020B0A04020102020204" pitchFamily="34" charset="0"/>
              </a:rPr>
              <a:t>POJAM C</a:t>
            </a:r>
            <a:endParaRPr lang="hr-HR" sz="2800" dirty="0">
              <a:latin typeface="Arial Black" panose="020B0A04020102020204" pitchFamily="34" charset="0"/>
            </a:endParaRPr>
          </a:p>
        </p:txBody>
      </p:sp>
      <p:sp>
        <p:nvSpPr>
          <p:cNvPr id="44" name="Rectangle 43"/>
          <p:cNvSpPr/>
          <p:nvPr/>
        </p:nvSpPr>
        <p:spPr>
          <a:xfrm>
            <a:off x="6728332" y="4197755"/>
            <a:ext cx="2019685" cy="866463"/>
          </a:xfrm>
          <a:prstGeom prst="rect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hr-HR" sz="2800" dirty="0" smtClean="0">
                <a:latin typeface="Arial Black" panose="020B0A04020102020204" pitchFamily="34" charset="0"/>
              </a:rPr>
              <a:t>POJAM D</a:t>
            </a:r>
            <a:endParaRPr lang="hr-HR" sz="2800" dirty="0">
              <a:latin typeface="Arial Black" panose="020B0A04020102020204" pitchFamily="34" charset="0"/>
            </a:endParaRPr>
          </a:p>
        </p:txBody>
      </p:sp>
      <p:sp>
        <p:nvSpPr>
          <p:cNvPr id="45" name="Rectangle 44"/>
          <p:cNvSpPr/>
          <p:nvPr/>
        </p:nvSpPr>
        <p:spPr>
          <a:xfrm>
            <a:off x="323528" y="5172642"/>
            <a:ext cx="8452338" cy="866463"/>
          </a:xfrm>
          <a:prstGeom prst="rect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hr-HR" sz="2800" dirty="0" smtClean="0">
                <a:latin typeface="Arial Black" panose="020B0A04020102020204" pitchFamily="34" charset="0"/>
              </a:rPr>
              <a:t>GLAVNI POJAM</a:t>
            </a:r>
            <a:endParaRPr lang="hr-HR" sz="2800" dirty="0">
              <a:latin typeface="Arial Black" panose="020B0A040201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6646963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2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6"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2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7"/>
                  </p:tgtEl>
                </p:cond>
              </p:nextCondLst>
            </p:seq>
            <p:seq concurrent="1" nextAc="seek">
              <p:cTn id="12" restart="whenNotActive" fill="hold" evtFilter="cancelBubble" nodeType="interactiveSeq">
                <p:stCondLst>
                  <p:cond evt="onClick" delay="0">
                    <p:tgtEl>
                      <p:spTgt spid="2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3" fill="hold">
                      <p:stCondLst>
                        <p:cond delay="0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8"/>
                  </p:tgtEl>
                </p:cond>
              </p:nextCondLst>
            </p:seq>
            <p:seq concurrent="1" nextAc="seek">
              <p:cTn id="17" restart="whenNotActive" fill="hold" evtFilter="cancelBubble" nodeType="interactiveSeq">
                <p:stCondLst>
                  <p:cond evt="onClick" delay="0">
                    <p:tgtEl>
                      <p:spTgt spid="2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8" fill="hold">
                      <p:stCondLst>
                        <p:cond delay="0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9"/>
                  </p:tgtEl>
                </p:cond>
              </p:nextCondLst>
            </p:seq>
            <p:seq concurrent="1" nextAc="seek">
              <p:cTn id="22" restart="whenNotActive" fill="hold" evtFilter="cancelBubble" nodeType="interactiveSeq">
                <p:stCondLst>
                  <p:cond evt="onClick" delay="0">
                    <p:tgtEl>
                      <p:spTgt spid="3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3" fill="hold">
                      <p:stCondLst>
                        <p:cond delay="0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0"/>
                  </p:tgtEl>
                </p:cond>
              </p:nextCondLst>
            </p:seq>
            <p:seq concurrent="1" nextAc="seek">
              <p:cTn id="27" restart="whenNotActive" fill="hold" evtFilter="cancelBubble" nodeType="interactiveSeq">
                <p:stCondLst>
                  <p:cond evt="onClick" delay="0">
                    <p:tgtEl>
                      <p:spTgt spid="3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8" fill="hold">
                      <p:stCondLst>
                        <p:cond delay="0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1"/>
                  </p:tgtEl>
                </p:cond>
              </p:nextCondLst>
            </p:seq>
            <p:seq concurrent="1" nextAc="seek">
              <p:cTn id="32" restart="whenNotActive" fill="hold" evtFilter="cancelBubble" nodeType="interactiveSeq">
                <p:stCondLst>
                  <p:cond evt="onClick" delay="0">
                    <p:tgtEl>
                      <p:spTgt spid="3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3" fill="hold">
                      <p:stCondLst>
                        <p:cond delay="0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2"/>
                  </p:tgtEl>
                </p:cond>
              </p:nextCondLst>
            </p:seq>
            <p:seq concurrent="1" nextAc="seek">
              <p:cTn id="37" restart="whenNotActive" fill="hold" evtFilter="cancelBubble" nodeType="interactiveSeq">
                <p:stCondLst>
                  <p:cond evt="onClick" delay="0">
                    <p:tgtEl>
                      <p:spTgt spid="3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8" fill="hold">
                      <p:stCondLst>
                        <p:cond delay="0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3"/>
                  </p:tgtEl>
                </p:cond>
              </p:nextCondLst>
            </p:seq>
            <p:seq concurrent="1" nextAc="seek">
              <p:cTn id="42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3" fill="hold">
                      <p:stCondLst>
                        <p:cond delay="0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  <p:seq concurrent="1" nextAc="seek">
              <p:cTn id="47" restart="whenNotActive" fill="hold" evtFilter="cancelBubble" nodeType="interactiveSeq">
                <p:stCondLst>
                  <p:cond evt="onClick" delay="0">
                    <p:tgtEl>
                      <p:spTgt spid="3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8" fill="hold">
                      <p:stCondLst>
                        <p:cond delay="0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4"/>
                  </p:tgtEl>
                </p:cond>
              </p:nextCondLst>
            </p:seq>
            <p:seq concurrent="1" nextAc="seek">
              <p:cTn id="52" restart="whenNotActive" fill="hold" evtFilter="cancelBubble" nodeType="interactiveSeq">
                <p:stCondLst>
                  <p:cond evt="onClick" delay="0">
                    <p:tgtEl>
                      <p:spTgt spid="3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3" fill="hold">
                      <p:stCondLst>
                        <p:cond delay="0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5"/>
                  </p:tgtEl>
                </p:cond>
              </p:nextCondLst>
            </p:seq>
            <p:seq concurrent="1" nextAc="seek">
              <p:cTn id="57" restart="whenNotActive" fill="hold" evtFilter="cancelBubble" nodeType="interactiveSeq">
                <p:stCondLst>
                  <p:cond evt="onClick" delay="0">
                    <p:tgtEl>
                      <p:spTgt spid="3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8" fill="hold">
                      <p:stCondLst>
                        <p:cond delay="0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6"/>
                  </p:tgtEl>
                </p:cond>
              </p:nextCondLst>
            </p:seq>
            <p:seq concurrent="1" nextAc="seek">
              <p:cTn id="62" restart="whenNotActive" fill="hold" evtFilter="cancelBubble" nodeType="interactiveSeq">
                <p:stCondLst>
                  <p:cond evt="onClick" delay="0">
                    <p:tgtEl>
                      <p:spTgt spid="4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63" fill="hold">
                      <p:stCondLst>
                        <p:cond delay="0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0"/>
                  </p:tgtEl>
                </p:cond>
              </p:nextCondLst>
            </p:seq>
            <p:seq concurrent="1" nextAc="seek">
              <p:cTn id="67" restart="whenNotActive" fill="hold" evtFilter="cancelBubble" nodeType="interactiveSeq">
                <p:stCondLst>
                  <p:cond evt="onClick" delay="0">
                    <p:tgtEl>
                      <p:spTgt spid="3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68" fill="hold">
                      <p:stCondLst>
                        <p:cond delay="0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9"/>
                  </p:tgtEl>
                </p:cond>
              </p:nextCondLst>
            </p:seq>
            <p:seq concurrent="1" nextAc="seek">
              <p:cTn id="72" restart="whenNotActive" fill="hold" evtFilter="cancelBubble" nodeType="interactiveSeq">
                <p:stCondLst>
                  <p:cond evt="onClick" delay="0">
                    <p:tgtEl>
                      <p:spTgt spid="3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73" fill="hold">
                      <p:stCondLst>
                        <p:cond delay="0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8"/>
                  </p:tgtEl>
                </p:cond>
              </p:nextCondLst>
            </p:seq>
            <p:seq concurrent="1" nextAc="seek">
              <p:cTn id="77" restart="whenNotActive" fill="hold" evtFilter="cancelBubble" nodeType="interactiveSeq">
                <p:stCondLst>
                  <p:cond evt="onClick" delay="0">
                    <p:tgtEl>
                      <p:spTgt spid="3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78" fill="hold">
                      <p:stCondLst>
                        <p:cond delay="0"/>
                      </p:stCondLst>
                      <p:childTnLst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7"/>
                  </p:tgtEl>
                </p:cond>
              </p:nextCondLst>
            </p:seq>
            <p:seq concurrent="1" nextAc="seek">
              <p:cTn id="82" restart="whenNotActive" fill="hold" evtFilter="cancelBubble" nodeType="interactiveSeq">
                <p:stCondLst>
                  <p:cond evt="onClick" delay="0">
                    <p:tgtEl>
                      <p:spTgt spid="4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3" fill="hold">
                      <p:stCondLst>
                        <p:cond delay="0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7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1"/>
                  </p:tgtEl>
                </p:cond>
              </p:nextCondLst>
            </p:seq>
            <p:seq concurrent="1" nextAc="seek">
              <p:cTn id="89" restart="whenNotActive" fill="hold" evtFilter="cancelBubble" nodeType="interactiveSeq">
                <p:stCondLst>
                  <p:cond evt="onClick" delay="0">
                    <p:tgtEl>
                      <p:spTgt spid="4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0" fill="hold">
                      <p:stCondLst>
                        <p:cond delay="0"/>
                      </p:stCondLst>
                      <p:childTnLst>
                        <p:par>
                          <p:cTn id="91" fill="hold">
                            <p:stCondLst>
                              <p:cond delay="0"/>
                            </p:stCondLst>
                            <p:childTnLst>
                              <p:par>
                                <p:cTn id="92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2"/>
                  </p:tgtEl>
                </p:cond>
              </p:nextCondLst>
            </p:seq>
            <p:seq concurrent="1" nextAc="seek">
              <p:cTn id="94" restart="whenNotActive" fill="hold" evtFilter="cancelBubble" nodeType="interactiveSeq">
                <p:stCondLst>
                  <p:cond evt="onClick" delay="0">
                    <p:tgtEl>
                      <p:spTgt spid="4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5" fill="hold">
                      <p:stCondLst>
                        <p:cond delay="0"/>
                      </p:stCondLst>
                      <p:childTnLst>
                        <p:par>
                          <p:cTn id="96" fill="hold">
                            <p:stCondLst>
                              <p:cond delay="0"/>
                            </p:stCondLst>
                            <p:childTnLst>
                              <p:par>
                                <p:cTn id="97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5"/>
                  </p:tgtEl>
                </p:cond>
              </p:nextCondLst>
            </p:seq>
            <p:seq concurrent="1" nextAc="seek">
              <p:cTn id="99" restart="whenNotActive" fill="hold" evtFilter="cancelBubble" nodeType="interactiveSeq">
                <p:stCondLst>
                  <p:cond evt="onClick" delay="0">
                    <p:tgtEl>
                      <p:spTgt spid="4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00" fill="hold">
                      <p:stCondLst>
                        <p:cond delay="0"/>
                      </p:stCondLst>
                      <p:childTnLst>
                        <p:par>
                          <p:cTn id="101" fill="hold">
                            <p:stCondLst>
                              <p:cond delay="0"/>
                            </p:stCondLst>
                            <p:childTnLst>
                              <p:par>
                                <p:cTn id="102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4"/>
                  </p:tgtEl>
                </p:cond>
              </p:nextCondLst>
            </p:seq>
            <p:seq concurrent="1" nextAc="seek">
              <p:cTn id="104" restart="whenNotActive" fill="hold" evtFilter="cancelBubble" nodeType="interactiveSeq">
                <p:stCondLst>
                  <p:cond evt="onClick" delay="0">
                    <p:tgtEl>
                      <p:spTgt spid="4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05" fill="hold">
                      <p:stCondLst>
                        <p:cond delay="0"/>
                      </p:stCondLst>
                      <p:childTnLst>
                        <p:par>
                          <p:cTn id="106" fill="hold">
                            <p:stCondLst>
                              <p:cond delay="0"/>
                            </p:stCondLst>
                            <p:childTnLst>
                              <p:par>
                                <p:cTn id="107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3"/>
                  </p:tgtEl>
                </p:cond>
              </p:nextCondLst>
            </p:seq>
          </p:childTnLst>
        </p:cTn>
      </p:par>
    </p:tnLst>
    <p:bldLst>
      <p:bldP spid="8" grpId="0" animBg="1"/>
      <p:bldP spid="26" grpId="0" animBg="1"/>
      <p:bldP spid="27" grpId="0" animBg="1"/>
      <p:bldP spid="28" grpId="0" animBg="1"/>
      <p:bldP spid="29" grpId="0" animBg="1"/>
      <p:bldP spid="30" grpId="0" animBg="1"/>
      <p:bldP spid="31" grpId="0" animBg="1"/>
      <p:bldP spid="32" grpId="0" animBg="1"/>
      <p:bldP spid="33" grpId="0" animBg="1"/>
      <p:bldP spid="34" grpId="0" animBg="1"/>
      <p:bldP spid="35" grpId="0" animBg="1"/>
      <p:bldP spid="36" grpId="0" animBg="1"/>
      <p:bldP spid="37" grpId="0" animBg="1"/>
      <p:bldP spid="38" grpId="0" animBg="1"/>
      <p:bldP spid="39" grpId="0" animBg="1"/>
      <p:bldP spid="40" grpId="0" animBg="1"/>
      <p:bldP spid="41" grpId="0" animBg="1"/>
      <p:bldP spid="42" grpId="0" animBg="1"/>
      <p:bldP spid="43" grpId="0" animBg="1"/>
      <p:bldP spid="44" grpId="0" animBg="1"/>
      <p:bldP spid="45" grpId="0" animBg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11560" y="332656"/>
            <a:ext cx="7772400" cy="1470025"/>
          </a:xfrm>
        </p:spPr>
        <p:txBody>
          <a:bodyPr>
            <a:noAutofit/>
          </a:bodyPr>
          <a:lstStyle/>
          <a:p>
            <a:r>
              <a:rPr lang="hr-HR" sz="5400" b="1" dirty="0" smtClean="0">
                <a:solidFill>
                  <a:srgbClr val="C00000"/>
                </a:solidFill>
                <a:latin typeface="Arial Black" panose="020B0A04020102020204" pitchFamily="34" charset="0"/>
              </a:rPr>
              <a:t>SRETAN BOŽIĆ, SVAKOME !!!!</a:t>
            </a:r>
            <a:endParaRPr lang="hr-HR" sz="5400" b="1" dirty="0">
              <a:solidFill>
                <a:srgbClr val="C00000"/>
              </a:solidFill>
              <a:latin typeface="Arial Black" panose="020B0A04020102020204" pitchFamily="34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2188" y="5981700"/>
            <a:ext cx="6400800" cy="1752600"/>
          </a:xfrm>
        </p:spPr>
        <p:txBody>
          <a:bodyPr/>
          <a:lstStyle/>
          <a:p>
            <a:pPr algn="l"/>
            <a:r>
              <a:rPr lang="hr-HR" dirty="0" smtClean="0"/>
              <a:t>Ana Alšić</a:t>
            </a:r>
            <a:endParaRPr lang="hr-HR" dirty="0"/>
          </a:p>
        </p:txBody>
      </p:sp>
      <p:pic>
        <p:nvPicPr>
          <p:cNvPr id="2050" name="Picture 2" descr="Ho ho ho Santa digital download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71800" y="1861871"/>
            <a:ext cx="3626953" cy="466413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4135293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7544" y="548680"/>
            <a:ext cx="8229600" cy="1728192"/>
          </a:xfrm>
          <a:ln w="57150">
            <a:solidFill>
              <a:srgbClr val="C00000"/>
            </a:solidFill>
          </a:ln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hr-HR" dirty="0" smtClean="0">
                <a:solidFill>
                  <a:schemeClr val="tx2">
                    <a:lumMod val="75000"/>
                  </a:schemeClr>
                </a:solidFill>
                <a:latin typeface="Arial Black" panose="020B0A04020102020204" pitchFamily="34" charset="0"/>
              </a:rPr>
              <a:t>Djed Mraz ti zadaje nekoliko zadataka prije nego posjeti našu učionicu! </a:t>
            </a:r>
          </a:p>
          <a:p>
            <a:pPr marL="0" indent="0">
              <a:buNone/>
            </a:pPr>
            <a:endParaRPr lang="hr-HR" dirty="0">
              <a:latin typeface="Arial Black" panose="020B0A04020102020204" pitchFamily="34" charset="0"/>
            </a:endParaRPr>
          </a:p>
        </p:txBody>
      </p:sp>
      <p:pic>
        <p:nvPicPr>
          <p:cNvPr id="3076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27784" y="2636912"/>
            <a:ext cx="3816424" cy="381642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1363291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 descr="FREE Christmas Tree Clipart (Royalty-free) | Pearly Arts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26656" y="1700808"/>
            <a:ext cx="4176464" cy="417646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hr-HR" dirty="0" smtClean="0">
                <a:solidFill>
                  <a:srgbClr val="00B050"/>
                </a:solidFill>
                <a:latin typeface="Arial Black" panose="020B0A04020102020204" pitchFamily="34" charset="0"/>
              </a:rPr>
              <a:t>ZADATAK 1: Okiti bor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7544" y="1556792"/>
            <a:ext cx="4320480" cy="4608511"/>
          </a:xfrm>
          <a:ln w="38100">
            <a:solidFill>
              <a:srgbClr val="00B050"/>
            </a:solidFill>
          </a:ln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hr-HR" b="1" dirty="0" smtClean="0">
                <a:cs typeface="Arial" panose="020B0604020202020204" pitchFamily="34" charset="0"/>
              </a:rPr>
              <a:t>Ispred tebe se nalazi jedan Microbit. Tvoj zadatak je isprogramirati Microbit tako da se led lampice upale i svijetle u božićnim motivima! Kada završiš objesi ga na bor. </a:t>
            </a:r>
            <a:r>
              <a:rPr lang="hr-HR" b="1" dirty="0" smtClean="0">
                <a:cs typeface="Arial" panose="020B0604020202020204" pitchFamily="34" charset="0"/>
                <a:sym typeface="Wingdings" panose="05000000000000000000" pitchFamily="2" charset="2"/>
              </a:rPr>
              <a:t></a:t>
            </a:r>
            <a:endParaRPr lang="hr-HR" b="1" dirty="0"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108451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116632"/>
            <a:ext cx="8229600" cy="4525963"/>
          </a:xfrm>
        </p:spPr>
        <p:txBody>
          <a:bodyPr/>
          <a:lstStyle/>
          <a:p>
            <a:r>
              <a:rPr lang="hr-HR" dirty="0" smtClean="0">
                <a:hlinkClick r:id="rId2"/>
              </a:rPr>
              <a:t>https://makecode.microbit.org/</a:t>
            </a:r>
            <a:endParaRPr lang="hr-HR" dirty="0" smtClean="0"/>
          </a:p>
          <a:p>
            <a:endParaRPr lang="hr-HR" dirty="0"/>
          </a:p>
          <a:p>
            <a:endParaRPr lang="hr-HR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523"/>
          <a:stretch/>
        </p:blipFill>
        <p:spPr>
          <a:xfrm>
            <a:off x="323528" y="3501008"/>
            <a:ext cx="2592288" cy="2156950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3528" y="1124744"/>
            <a:ext cx="2448272" cy="2101129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906" t="11473" r="17672" b="15194"/>
          <a:stretch/>
        </p:blipFill>
        <p:spPr>
          <a:xfrm>
            <a:off x="4283968" y="1124744"/>
            <a:ext cx="3528392" cy="48799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846921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l"/>
            <a:r>
              <a:rPr lang="hr-HR" dirty="0" smtClean="0">
                <a:ln>
                  <a:solidFill>
                    <a:schemeClr val="tx1"/>
                  </a:solidFill>
                </a:ln>
                <a:solidFill>
                  <a:srgbClr val="FFC000"/>
                </a:solidFill>
                <a:latin typeface="Arial Black" panose="020B0A04020102020204" pitchFamily="34" charset="0"/>
              </a:rPr>
              <a:t>ZADATAK 2: Podruži se s prijateljima!</a:t>
            </a:r>
            <a:endParaRPr lang="hr-HR" dirty="0">
              <a:ln>
                <a:solidFill>
                  <a:schemeClr val="tx1"/>
                </a:solidFill>
              </a:ln>
              <a:solidFill>
                <a:srgbClr val="FFC000"/>
              </a:solidFill>
              <a:latin typeface="Arial Black" panose="020B0A04020102020204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95536" y="1772817"/>
            <a:ext cx="8229600" cy="2304255"/>
          </a:xfrm>
          <a:ln w="38100">
            <a:solidFill>
              <a:srgbClr val="FFC000"/>
            </a:solidFill>
          </a:ln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hr-HR" sz="2800" b="1" dirty="0" smtClean="0"/>
              <a:t>Nakon što si odradio/la teži posao i okitio/la bor, vrijeme je da malo odmoriš! Osim što je Božić vrijeme darivanja, Božić je i vrijeme druženja s dragim ljudima. Stoga, djed Mraz ti daje zadatak da odigraš jednu društvenu igru s prijateljima iz razreda </a:t>
            </a:r>
            <a:r>
              <a:rPr lang="hr-HR" sz="2800" b="1" dirty="0" smtClean="0">
                <a:sym typeface="Wingdings" panose="05000000000000000000" pitchFamily="2" charset="2"/>
              </a:rPr>
              <a:t></a:t>
            </a:r>
            <a:endParaRPr lang="hr-HR" sz="2800" b="1" dirty="0" smtClean="0"/>
          </a:p>
        </p:txBody>
      </p:sp>
      <p:pic>
        <p:nvPicPr>
          <p:cNvPr id="7170" name="Picture 2" descr="Playing Games Clipart Images - Free Download on Freepik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39752" y="4187032"/>
            <a:ext cx="4320480" cy="26709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6809065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ln w="28575">
            <a:solidFill>
              <a:srgbClr val="00B050"/>
            </a:solidFill>
          </a:ln>
        </p:spPr>
        <p:txBody>
          <a:bodyPr>
            <a:normAutofit/>
          </a:bodyPr>
          <a:lstStyle/>
          <a:p>
            <a:pPr algn="l"/>
            <a:r>
              <a:rPr lang="hr-HR" dirty="0" smtClean="0">
                <a:solidFill>
                  <a:srgbClr val="C00000"/>
                </a:solidFill>
                <a:latin typeface="Arial Black" panose="020B0A04020102020204" pitchFamily="34" charset="0"/>
              </a:rPr>
              <a:t>Božićni pictionary</a:t>
            </a:r>
            <a:endParaRPr lang="hr-HR" dirty="0">
              <a:solidFill>
                <a:srgbClr val="C00000"/>
              </a:solidFill>
              <a:latin typeface="Arial Black" panose="020B0A04020102020204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hr-HR" b="1" u="sng" dirty="0" smtClean="0"/>
              <a:t>PRAVILA IGRE</a:t>
            </a:r>
            <a:r>
              <a:rPr lang="hr-HR" dirty="0" smtClean="0"/>
              <a:t>: Podjelite se u parove. Otvorite</a:t>
            </a:r>
          </a:p>
          <a:p>
            <a:pPr marL="0" indent="0">
              <a:buNone/>
            </a:pPr>
            <a:r>
              <a:rPr lang="hr-HR" dirty="0" smtClean="0"/>
              <a:t> </a:t>
            </a:r>
          </a:p>
          <a:p>
            <a:pPr marL="0" indent="0">
              <a:buNone/>
            </a:pPr>
            <a:r>
              <a:rPr lang="hr-HR" dirty="0" smtClean="0"/>
              <a:t>program            Odaberite tko</a:t>
            </a:r>
          </a:p>
          <a:p>
            <a:pPr marL="0" indent="0">
              <a:buNone/>
            </a:pPr>
            <a:r>
              <a:rPr lang="hr-HR" dirty="0" smtClean="0"/>
              <a:t> će prvi crtati a tko </a:t>
            </a:r>
          </a:p>
          <a:p>
            <a:pPr marL="0" indent="0">
              <a:buNone/>
            </a:pPr>
            <a:r>
              <a:rPr lang="hr-HR" dirty="0" smtClean="0"/>
              <a:t>pogađati božićne </a:t>
            </a:r>
          </a:p>
          <a:p>
            <a:pPr marL="0" indent="0">
              <a:buNone/>
            </a:pPr>
            <a:r>
              <a:rPr lang="hr-HR" dirty="0" smtClean="0"/>
              <a:t>pojmove </a:t>
            </a:r>
            <a:r>
              <a:rPr lang="hr-HR" dirty="0" smtClean="0">
                <a:solidFill>
                  <a:srgbClr val="FFC000"/>
                </a:solidFill>
                <a:sym typeface="Wingdings" panose="05000000000000000000" pitchFamily="2" charset="2"/>
              </a:rPr>
              <a:t></a:t>
            </a:r>
          </a:p>
          <a:p>
            <a:pPr marL="0" indent="0">
              <a:buNone/>
            </a:pPr>
            <a:r>
              <a:rPr lang="hr-HR" dirty="0" smtClean="0">
                <a:sym typeface="Wingdings" panose="05000000000000000000" pitchFamily="2" charset="2"/>
              </a:rPr>
              <a:t>Pazite, pješčani sat otkucava!!!</a:t>
            </a:r>
            <a:endParaRPr lang="hr-HR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23728" y="2484769"/>
            <a:ext cx="838317" cy="847843"/>
          </a:xfrm>
          <a:prstGeom prst="rect">
            <a:avLst/>
          </a:prstGeom>
        </p:spPr>
      </p:pic>
      <p:pic>
        <p:nvPicPr>
          <p:cNvPr id="5123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98430" y="2780928"/>
            <a:ext cx="3168352" cy="316835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Rectangle 4"/>
          <p:cNvSpPr/>
          <p:nvPr/>
        </p:nvSpPr>
        <p:spPr>
          <a:xfrm>
            <a:off x="5498430" y="2780928"/>
            <a:ext cx="729754" cy="1152128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r-HR"/>
          </a:p>
        </p:txBody>
      </p:sp>
    </p:spTree>
    <p:extLst>
      <p:ext uri="{BB962C8B-B14F-4D97-AF65-F5344CB8AC3E}">
        <p14:creationId xmlns:p14="http://schemas.microsoft.com/office/powerpoint/2010/main" val="26194545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l"/>
            <a:r>
              <a:rPr lang="hr-HR" dirty="0" smtClean="0">
                <a:ln>
                  <a:solidFill>
                    <a:schemeClr val="tx1"/>
                  </a:solidFill>
                </a:ln>
                <a:solidFill>
                  <a:srgbClr val="92D050"/>
                </a:solidFill>
                <a:latin typeface="Arial Black" panose="020B0A04020102020204" pitchFamily="34" charset="0"/>
              </a:rPr>
              <a:t>ZADATAK 3: Spasi poklone!</a:t>
            </a:r>
            <a:endParaRPr lang="hr-HR" dirty="0">
              <a:ln>
                <a:solidFill>
                  <a:schemeClr val="tx1"/>
                </a:solidFill>
              </a:ln>
              <a:solidFill>
                <a:srgbClr val="92D050"/>
              </a:solidFill>
              <a:latin typeface="Arial Black" panose="020B0A04020102020204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79512" y="1628800"/>
            <a:ext cx="4114800" cy="4525963"/>
          </a:xfrm>
          <a:ln w="38100">
            <a:solidFill>
              <a:srgbClr val="92D050"/>
            </a:solidFill>
          </a:ln>
        </p:spPr>
        <p:txBody>
          <a:bodyPr>
            <a:normAutofit fontScale="92500" lnSpcReduction="20000"/>
          </a:bodyPr>
          <a:lstStyle/>
          <a:p>
            <a:pPr marL="0" indent="0">
              <a:buNone/>
            </a:pPr>
            <a:r>
              <a:rPr lang="hr-HR" dirty="0" smtClean="0"/>
              <a:t>Oooo ne! Grinch je ukrao poklone djeda Mraza. Sakrio ih je u učionici na razna mjesta. Da ne zaboravi gdje ih je sakrio, označio ih je Microbitovima. Podjelite se u parove te uzmite jedan Microbit koji će vam dojaviti kada ste blizu poklona </a:t>
            </a:r>
            <a:r>
              <a:rPr lang="hr-HR" dirty="0" smtClean="0">
                <a:sym typeface="Wingdings" panose="05000000000000000000" pitchFamily="2" charset="2"/>
              </a:rPr>
              <a:t></a:t>
            </a:r>
            <a:r>
              <a:rPr lang="hr-HR" dirty="0" smtClean="0"/>
              <a:t> </a:t>
            </a:r>
            <a:endParaRPr lang="hr-HR" dirty="0"/>
          </a:p>
        </p:txBody>
      </p:sp>
      <p:pic>
        <p:nvPicPr>
          <p:cNvPr id="6146" name="Picture 2" descr="The Grinch Smiling GIF by The Good Films"/>
          <p:cNvPicPr>
            <a:picLocks noChangeAspect="1" noChangeArrowheads="1" noCrop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88024" y="1916832"/>
            <a:ext cx="4762500" cy="34766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9801976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544" y="332656"/>
            <a:ext cx="8147248" cy="1714202"/>
          </a:xfrm>
          <a:ln w="28575">
            <a:solidFill>
              <a:srgbClr val="C00000"/>
            </a:solidFill>
          </a:ln>
        </p:spPr>
        <p:txBody>
          <a:bodyPr>
            <a:normAutofit fontScale="90000"/>
          </a:bodyPr>
          <a:lstStyle/>
          <a:p>
            <a:r>
              <a:rPr lang="hr-HR" sz="4000" dirty="0" smtClean="0">
                <a:solidFill>
                  <a:srgbClr val="C00000"/>
                </a:solidFill>
                <a:latin typeface="Arial Black" panose="020B0A04020102020204" pitchFamily="34" charset="0"/>
              </a:rPr>
              <a:t>ČESTITAM, ODRADILI STE SVE ZADATKE. BOŽIĆ MOŽE POČETI!</a:t>
            </a:r>
            <a:endParaRPr lang="hr-HR" sz="4000" dirty="0">
              <a:solidFill>
                <a:srgbClr val="C00000"/>
              </a:solidFill>
              <a:latin typeface="Arial Black" panose="020B0A04020102020204" pitchFamily="34" charset="0"/>
            </a:endParaRPr>
          </a:p>
        </p:txBody>
      </p:sp>
      <p:pic>
        <p:nvPicPr>
          <p:cNvPr id="8196" name="Picture 4" descr="Happy Merry Christmas GIF by Lucas and Friends by RV AppStudios"/>
          <p:cNvPicPr>
            <a:picLocks noChangeAspect="1" noChangeArrowheads="1" noCrop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15816" y="2238116"/>
            <a:ext cx="3562350" cy="4572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984976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959</TotalTime>
  <Words>248</Words>
  <Application>Microsoft Office PowerPoint</Application>
  <PresentationFormat>On-screen Show (4:3)</PresentationFormat>
  <Paragraphs>46</Paragraphs>
  <Slides>9</Slides>
  <Notes>1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0" baseType="lpstr">
      <vt:lpstr>Office Theme</vt:lpstr>
      <vt:lpstr>PowerPoint Presentation</vt:lpstr>
      <vt:lpstr>SRETAN BOŽIĆ, SVAKOME !!!!</vt:lpstr>
      <vt:lpstr>PowerPoint Presentation</vt:lpstr>
      <vt:lpstr>ZADATAK 1: Okiti bor</vt:lpstr>
      <vt:lpstr>PowerPoint Presentation</vt:lpstr>
      <vt:lpstr>ZADATAK 2: Podruži se s prijateljima!</vt:lpstr>
      <vt:lpstr>Božićni pictionary</vt:lpstr>
      <vt:lpstr>ZADATAK 3: Spasi poklone!</vt:lpstr>
      <vt:lpstr>ČESTITAM, ODRADILI STE SVE ZADATKE. BOŽIĆ MOŽE POČETI!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Alšići</dc:creator>
  <cp:lastModifiedBy>Alšići</cp:lastModifiedBy>
  <cp:revision>23</cp:revision>
  <dcterms:created xsi:type="dcterms:W3CDTF">2024-12-12T08:31:32Z</dcterms:created>
  <dcterms:modified xsi:type="dcterms:W3CDTF">2025-06-08T14:05:46Z</dcterms:modified>
</cp:coreProperties>
</file>